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9A12C2-8F25-4B09-B78F-F8DB8E20A85E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D44AE2-D690-4EEF-A196-EA510246B3E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DF5CE4-F9C0-4F83-9587-610FEFB567C3}" type="slidenum">
              <a:rPr lang="en-GB"/>
              <a:pPr/>
              <a:t>1</a:t>
            </a:fld>
            <a:endParaRPr lang="en-GB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E2605C-A712-4E10-9CFF-21083C9B0351}" type="slidenum">
              <a:rPr lang="en-GB"/>
              <a:pPr/>
              <a:t>10</a:t>
            </a:fld>
            <a:endParaRPr lang="en-GB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Key characteristics of birds.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There are </a:t>
            </a:r>
            <a:r>
              <a:rPr lang="en-GB" b="1" dirty="0" smtClean="0"/>
              <a:t>exceptions</a:t>
            </a:r>
            <a:r>
              <a:rPr lang="en-GB" dirty="0" smtClean="0"/>
              <a:t> to the rules: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Some birds cannot fly e.g. penguins (http://www.arkive.org/emperor-penguin/aptenodytes-forsteri/), emus (http://www.arkive.org/emu/dromaius-novaehollandiae/), ostriches (http://www.arkive.org/ostrich/struthio-camelus/)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E94989F-6B9C-490D-8C6B-9ADDBFBDFAFA}" type="slidenum">
              <a:rPr lang="en-GB"/>
              <a:pPr/>
              <a:t>11</a:t>
            </a:fld>
            <a:endParaRPr lang="en-GB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Key characteristics of reptiles.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There are </a:t>
            </a:r>
            <a:r>
              <a:rPr lang="en-GB" b="1" dirty="0" smtClean="0"/>
              <a:t>exceptions</a:t>
            </a:r>
            <a:r>
              <a:rPr lang="en-GB" dirty="0" smtClean="0"/>
              <a:t> to the rules: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Although most reptiles lay eggs some, such as the adder (http://www.arkive.org/adder/vipera-berus/) and viviparous lizard (http://www.arkive.org/viviparous-lizard/lacerta-vivipara/), give birth to live young.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DCFDCD-F4E3-42EB-ADB1-65091EBE63ED}" type="slidenum">
              <a:rPr lang="en-GB"/>
              <a:pPr/>
              <a:t>12</a:t>
            </a:fld>
            <a:endParaRPr lang="en-GB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/>
              <a:t>Key characteristics of amphibians.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There are </a:t>
            </a:r>
            <a:r>
              <a:rPr lang="en-GB" b="1" smtClean="0"/>
              <a:t>exceptions</a:t>
            </a:r>
            <a:r>
              <a:rPr lang="en-GB" smtClean="0"/>
              <a:t> to the rules: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Some amphibians, such as the axolotl (http://www.arkive.org/axolotl/ambystoma-mexicanum/), don’t complete their life cycle. Instead, they remain in a larval state.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7ED3F4-934F-4FA0-A137-27406B89E0D9}" type="slidenum">
              <a:rPr lang="en-GB"/>
              <a:pPr/>
              <a:t>13</a:t>
            </a:fld>
            <a:endParaRPr lang="en-GB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/>
              <a:t>Key characteristics of fish.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There are </a:t>
            </a:r>
            <a:r>
              <a:rPr lang="en-GB" b="1" dirty="0" smtClean="0"/>
              <a:t>exceptions</a:t>
            </a:r>
            <a:r>
              <a:rPr lang="en-GB" dirty="0" smtClean="0"/>
              <a:t> to the rules: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Although most fish don’t regulate body temperature (they are cold-blooded) – some sharks, such as the great white shark (http://www.arkive.org/great-white-shark/carcharodon-carcharias/), can regulate their body temperature.</a:t>
            </a:r>
          </a:p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EDB27F-4193-4815-86EB-AC5EB3C54859}" type="slidenum">
              <a:rPr lang="en-GB"/>
              <a:pPr/>
              <a:t>2</a:t>
            </a:fld>
            <a:endParaRPr lang="en-GB"/>
          </a:p>
        </p:txBody>
      </p:sp>
      <p:sp>
        <p:nvSpPr>
          <p:cNvPr id="256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smtClean="0"/>
              <a:t>Classification is the process by which we put organise living things into groups according to their features.</a:t>
            </a:r>
          </a:p>
          <a:p>
            <a:pPr eaLnBrk="1" hangingPunct="1">
              <a:buFontTx/>
              <a:buChar char="-"/>
            </a:pPr>
            <a:r>
              <a:rPr lang="en-GB" smtClean="0"/>
              <a:t>In the past this was mostly based on anatomy (what a species looks like). Now we can classify species based on a number of features, most importantly a species’ genetics and how closely related species are genetically.</a:t>
            </a:r>
          </a:p>
          <a:p>
            <a:pPr eaLnBrk="1" hangingPunct="1">
              <a:buFontTx/>
              <a:buChar char="-"/>
            </a:pPr>
            <a:r>
              <a:rPr lang="en-GB" smtClean="0"/>
              <a:t>For example, the horseshoe crab looks like a crab. However, genetically it is related to arachnids – spiders, scorpions, ticks and mites. Genetics can reveal more than anatomy about how we should classify species.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215143-F02A-4062-AA7E-394075058430}" type="slidenum">
              <a:rPr lang="en-GB"/>
              <a:pPr/>
              <a:t>3</a:t>
            </a:fld>
            <a:endParaRPr lang="en-GB"/>
          </a:p>
        </p:txBody>
      </p:sp>
      <p:sp>
        <p:nvSpPr>
          <p:cNvPr id="266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smtClean="0"/>
              <a:t>Explore what the class already knows about classification and why we classify organisms.</a:t>
            </a:r>
          </a:p>
          <a:p>
            <a:pPr eaLnBrk="1" hangingPunct="1">
              <a:buFontTx/>
              <a:buChar char="-"/>
            </a:pPr>
            <a:r>
              <a:rPr lang="en-GB" smtClean="0"/>
              <a:t>Blue whale is a mammal – classifying species helps us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320038-1335-4124-84A2-F4FCE9C7C6FB}" type="slidenum">
              <a:rPr lang="en-GB"/>
              <a:pPr/>
              <a:t>4</a:t>
            </a:fld>
            <a:endParaRPr lang="en-GB"/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smtClean="0"/>
              <a:t>We classify organisms for the same reason we classify things in our everyday life – it means we can generalise between the tens of millions of possible species on the planet, by putting them into categories.</a:t>
            </a:r>
          </a:p>
          <a:p>
            <a:pPr eaLnBrk="1" hangingPunct="1">
              <a:buFontTx/>
              <a:buChar char="-"/>
            </a:pPr>
            <a:r>
              <a:rPr lang="en-GB" smtClean="0"/>
              <a:t>It helps others know what you are talking about when you refer to them – for example – the word “mammal”, makes people think of a furry, warm-blooded, animal.</a:t>
            </a:r>
          </a:p>
          <a:p>
            <a:pPr eaLnBrk="1" hangingPunct="1">
              <a:buFontTx/>
              <a:buChar char="-"/>
            </a:pPr>
            <a:r>
              <a:rPr lang="en-GB" smtClean="0"/>
              <a:t>Classification is also important in phylogeny – the study of the evolutionary history of species. By studying the similarities and differences between species, we can get a good idea of how related they are and perhaps the order in which they evolved.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706067-A1AD-42C7-B4F8-2BB27252C27B}" type="slidenum">
              <a:rPr lang="en-GB"/>
              <a:pPr/>
              <a:t>5</a:t>
            </a:fld>
            <a:endParaRPr lang="en-GB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buFontTx/>
              <a:buChar char="-"/>
            </a:pPr>
            <a:r>
              <a:rPr lang="en-GB" dirty="0" smtClean="0"/>
              <a:t>There are a few methods for classifying organisms. The method that most people use is Linnaean classification. In science, Latin is used as a universal language that anyone from around the world can understand. In Latin names, the </a:t>
            </a:r>
            <a:r>
              <a:rPr lang="en-GB" b="1" dirty="0" smtClean="0"/>
              <a:t>first word is the genus</a:t>
            </a:r>
            <a:r>
              <a:rPr lang="en-GB" dirty="0" smtClean="0"/>
              <a:t> and the </a:t>
            </a:r>
            <a:r>
              <a:rPr lang="en-GB" b="1" dirty="0" smtClean="0"/>
              <a:t>second is the species</a:t>
            </a:r>
            <a:r>
              <a:rPr lang="en-GB" dirty="0" smtClean="0"/>
              <a:t>.</a:t>
            </a:r>
            <a:endParaRPr lang="en-GB" b="1" dirty="0" smtClean="0"/>
          </a:p>
          <a:p>
            <a:pPr eaLnBrk="1" hangingPunct="1">
              <a:buFontTx/>
              <a:buChar char="-"/>
            </a:pPr>
            <a:endParaRPr lang="en-GB" dirty="0" smtClean="0"/>
          </a:p>
          <a:p>
            <a:pPr eaLnBrk="1" hangingPunct="1">
              <a:buFontTx/>
              <a:buChar char="-"/>
            </a:pPr>
            <a:r>
              <a:rPr lang="en-GB" dirty="0" smtClean="0"/>
              <a:t>For example – the lion and the tiger are different species but they are closely related. They are known as </a:t>
            </a:r>
            <a:r>
              <a:rPr lang="en-GB" i="1" dirty="0" err="1" smtClean="0"/>
              <a:t>Panthera</a:t>
            </a:r>
            <a:r>
              <a:rPr lang="en-GB" i="1" dirty="0" smtClean="0"/>
              <a:t> </a:t>
            </a:r>
            <a:r>
              <a:rPr lang="en-GB" i="1" dirty="0" err="1" smtClean="0"/>
              <a:t>leo</a:t>
            </a:r>
            <a:r>
              <a:rPr lang="en-GB" dirty="0" smtClean="0"/>
              <a:t> and </a:t>
            </a:r>
            <a:r>
              <a:rPr lang="en-GB" i="1" dirty="0" err="1" smtClean="0"/>
              <a:t>Panthera</a:t>
            </a:r>
            <a:r>
              <a:rPr lang="en-GB" i="1" dirty="0" smtClean="0"/>
              <a:t> </a:t>
            </a:r>
            <a:r>
              <a:rPr lang="en-GB" i="1" dirty="0" err="1" smtClean="0"/>
              <a:t>tigris</a:t>
            </a:r>
            <a:r>
              <a:rPr lang="en-GB" i="1" dirty="0" smtClean="0"/>
              <a:t>. </a:t>
            </a:r>
            <a:r>
              <a:rPr lang="en-GB" dirty="0" smtClean="0"/>
              <a:t>As they both have the same genus name – </a:t>
            </a:r>
            <a:r>
              <a:rPr lang="en-GB" i="1" dirty="0" err="1" smtClean="0"/>
              <a:t>Panthera</a:t>
            </a:r>
            <a:r>
              <a:rPr lang="en-GB" dirty="0" smtClean="0"/>
              <a:t> – we can tell that they are closely related. The species names – </a:t>
            </a:r>
            <a:r>
              <a:rPr lang="en-GB" i="1" dirty="0" err="1" smtClean="0"/>
              <a:t>leo</a:t>
            </a:r>
            <a:r>
              <a:rPr lang="en-GB" dirty="0" smtClean="0"/>
              <a:t> and </a:t>
            </a:r>
            <a:r>
              <a:rPr lang="en-GB" i="1" dirty="0" err="1" smtClean="0"/>
              <a:t>tigris</a:t>
            </a:r>
            <a:r>
              <a:rPr lang="en-GB" dirty="0" smtClean="0"/>
              <a:t> – show that they are different species.</a:t>
            </a:r>
            <a:endParaRPr lang="en-GB" i="1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ED4A580-D510-4386-A317-8DAE26888E79}" type="slidenum">
              <a:rPr lang="en-GB"/>
              <a:pPr/>
              <a:t>6</a:t>
            </a:fld>
            <a:endParaRPr lang="en-GB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z="1000" dirty="0"/>
              <a:t>Genus and species are the tip of the iceberg. There are many different levels in the classification hierarchy. The levels are: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Kingdom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Phylum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Class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Order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Family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Genus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Species</a:t>
            </a:r>
          </a:p>
          <a:p>
            <a:pPr eaLnBrk="1" hangingPunct="1"/>
            <a:endParaRPr lang="en-GB" sz="1000" dirty="0"/>
          </a:p>
          <a:p>
            <a:pPr eaLnBrk="1" hangingPunct="1"/>
            <a:r>
              <a:rPr lang="en-GB" sz="1000" dirty="0"/>
              <a:t>The top level in the classification hierarchy is “Kingdom”. The five Kingdoms are:</a:t>
            </a:r>
          </a:p>
          <a:p>
            <a:pPr eaLnBrk="1" hangingPunct="1">
              <a:buFontTx/>
              <a:buChar char="•"/>
            </a:pPr>
            <a:r>
              <a:rPr lang="en-GB" sz="1000" dirty="0" err="1"/>
              <a:t>Protists</a:t>
            </a:r>
            <a:endParaRPr lang="en-GB" sz="1000" dirty="0"/>
          </a:p>
          <a:p>
            <a:pPr eaLnBrk="1" hangingPunct="1">
              <a:buFontTx/>
              <a:buChar char="•"/>
            </a:pPr>
            <a:r>
              <a:rPr lang="en-GB" sz="1000" dirty="0"/>
              <a:t>Prokaryotes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Fungi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Plants </a:t>
            </a:r>
          </a:p>
          <a:p>
            <a:pPr eaLnBrk="1" hangingPunct="1">
              <a:buFontTx/>
              <a:buChar char="•"/>
            </a:pPr>
            <a:r>
              <a:rPr lang="en-GB" sz="1000" dirty="0"/>
              <a:t>Animals</a:t>
            </a:r>
          </a:p>
          <a:p>
            <a:pPr eaLnBrk="1" hangingPunct="1">
              <a:buFontTx/>
              <a:buChar char="•"/>
            </a:pPr>
            <a:endParaRPr lang="en-GB" sz="1000" dirty="0"/>
          </a:p>
          <a:p>
            <a:pPr eaLnBrk="1" hangingPunct="1"/>
            <a:r>
              <a:rPr lang="en-GB" sz="1000" dirty="0"/>
              <a:t>This presentation concentrates on the classification of animals.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F8ED8C-E049-4C3C-9005-47EFE3283466}" type="slidenum">
              <a:rPr lang="en-GB"/>
              <a:pPr/>
              <a:t>7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/>
              <a:t>In the Kingdom Animalia there are around 1.26 million described animal species. These species are divided into </a:t>
            </a:r>
            <a:r>
              <a:rPr lang="en-GB" b="1" smtClean="0"/>
              <a:t>vertebrates</a:t>
            </a:r>
            <a:r>
              <a:rPr lang="en-GB" smtClean="0"/>
              <a:t> and </a:t>
            </a:r>
            <a:r>
              <a:rPr lang="en-GB" b="1" smtClean="0"/>
              <a:t>invertebrates</a:t>
            </a:r>
            <a:r>
              <a:rPr lang="en-GB" smtClean="0"/>
              <a:t>.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There are around 60,000 described vertebrates and 1.2 million described invertebrates. 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4C24A4-6B11-47D9-BF0B-D9D9E469330C}" type="slidenum">
              <a:rPr lang="en-GB"/>
              <a:pPr/>
              <a:t>8</a:t>
            </a:fld>
            <a:endParaRPr lang="en-GB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mtClean="0"/>
              <a:t>Invertebrates don’t have a spinal column (backbone) or an internal skeleton.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Vertebrates have a spinal column and an internal skeleton. 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Vertebrates are divided into five groups – also called CLASSES – fish, amphibians, reptiles, birds and mammals.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396598D-9267-4DD7-916C-4AA045803031}" type="slidenum">
              <a:rPr lang="en-GB"/>
              <a:pPr/>
              <a:t>9</a:t>
            </a:fld>
            <a:endParaRPr lang="en-GB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Key characteristics of mammals.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There are </a:t>
            </a:r>
            <a:r>
              <a:rPr lang="en-GB" b="1" dirty="0" smtClean="0"/>
              <a:t>exceptions</a:t>
            </a:r>
            <a:r>
              <a:rPr lang="en-GB" dirty="0" smtClean="0"/>
              <a:t> to the rules: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Some mammals do not have a covering of hair </a:t>
            </a:r>
            <a:r>
              <a:rPr lang="en-GB" dirty="0" err="1" smtClean="0"/>
              <a:t>e.g</a:t>
            </a:r>
            <a:r>
              <a:rPr lang="en-GB" dirty="0" smtClean="0"/>
              <a:t> – whales (http://www.arkive.org/blue-whale/balaenoptera-musculus/), dolphins (http://www.arkive.org/short-beaked-common-dolphin/delphinus-delphis/) and porpoises (http://www.arkive.org/spectacled-porpoise/phocoena-dioptrica/)</a:t>
            </a:r>
          </a:p>
          <a:p>
            <a:pPr eaLnBrk="1" hangingPunct="1"/>
            <a:endParaRPr lang="en-GB" dirty="0" smtClean="0"/>
          </a:p>
          <a:p>
            <a:pPr eaLnBrk="1" hangingPunct="1"/>
            <a:r>
              <a:rPr lang="en-GB" dirty="0" smtClean="0"/>
              <a:t>Some mammals do not give birth to live young – echidna (http://www.arkive.org/long-beaked-echidna/zaglossus-spp/) and platypuses (http://www.arkive.org/platypus/ornithorhynchus-anatinus/) lay eggs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8/2/2011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319338"/>
            <a:ext cx="7772400" cy="1470025"/>
          </a:xfrm>
        </p:spPr>
        <p:txBody>
          <a:bodyPr/>
          <a:lstStyle/>
          <a:p>
            <a:pPr eaLnBrk="1" hangingPunct="1"/>
            <a:r>
              <a:rPr lang="en-GB" smtClean="0"/>
              <a:t>Classification</a:t>
            </a: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989138"/>
            <a:ext cx="4608513" cy="4535487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GB" smtClean="0"/>
              <a:t>Maintain a constant body temperature (warm-blooded)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Reproduce by laying eggs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Have feathers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Most can fly</a:t>
            </a:r>
          </a:p>
          <a:p>
            <a:pPr eaLnBrk="1" hangingPunct="1">
              <a:buFontTx/>
              <a:buNone/>
            </a:pPr>
            <a:endParaRPr lang="en-GB" smtClean="0"/>
          </a:p>
          <a:p>
            <a:pPr eaLnBrk="1" hangingPunct="1"/>
            <a:r>
              <a:rPr lang="en-GB" smtClean="0"/>
              <a:t>Have a beak</a:t>
            </a:r>
          </a:p>
        </p:txBody>
      </p:sp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-396875" y="981075"/>
            <a:ext cx="6192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Birds</a:t>
            </a:r>
          </a:p>
        </p:txBody>
      </p:sp>
      <p:pic>
        <p:nvPicPr>
          <p:cNvPr id="12292" name="Picture 7" descr="Atlantic-yellow-nosed-albatross-incubating-egg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5725" y="1773238"/>
            <a:ext cx="3294063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3" name="Rectangle 8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The Vertebrates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205038"/>
            <a:ext cx="4895850" cy="4248150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en-GB" smtClean="0"/>
              <a:t>Don’t regulate body temperature (cold-blooded)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Tough scaly skin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Most lay eggs with leathery</a:t>
            </a:r>
          </a:p>
          <a:p>
            <a:pPr eaLnBrk="1" hangingPunct="1">
              <a:buFontTx/>
              <a:buNone/>
            </a:pPr>
            <a:r>
              <a:rPr lang="en-GB" smtClean="0"/>
              <a:t>	shells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0" y="981075"/>
            <a:ext cx="6192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Reptiles</a:t>
            </a:r>
          </a:p>
        </p:txBody>
      </p:sp>
      <p:pic>
        <p:nvPicPr>
          <p:cNvPr id="13316" name="Picture 6" descr="Two-day-old-Komodo-drago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557338"/>
            <a:ext cx="3173413" cy="48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The Vertebrates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2060575"/>
            <a:ext cx="5051425" cy="4176713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Don’t regulate body temperature (cold-blooded)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Lay eggs in water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Life cycle involves transformation from aquatic larvae to terrestrial adult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Can respire through porous skin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</p:txBody>
      </p:sp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981075"/>
            <a:ext cx="6192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Amphibians</a:t>
            </a:r>
          </a:p>
        </p:txBody>
      </p:sp>
      <p:pic>
        <p:nvPicPr>
          <p:cNvPr id="14340" name="Picture 6" descr="Reinwardts-flying-frog-on-a-flow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6725" y="1341438"/>
            <a:ext cx="3238500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Rectangle 7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The Vertebrates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349500"/>
            <a:ext cx="4835525" cy="4103688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Actually a collection of four distantly related groups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Breathe underwater using internal gills for gas exchange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Body covered with scales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Most don’t regulate body temperature (cold-blooded)</a:t>
            </a:r>
          </a:p>
        </p:txBody>
      </p:sp>
      <p:sp>
        <p:nvSpPr>
          <p:cNvPr id="15363" name="Rectangle 5"/>
          <p:cNvSpPr>
            <a:spLocks noChangeArrowheads="1"/>
          </p:cNvSpPr>
          <p:nvPr/>
        </p:nvSpPr>
        <p:spPr bwMode="auto">
          <a:xfrm>
            <a:off x="-323850" y="1052513"/>
            <a:ext cx="6192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Fish</a:t>
            </a:r>
          </a:p>
        </p:txBody>
      </p:sp>
      <p:pic>
        <p:nvPicPr>
          <p:cNvPr id="15364" name="Picture 6" descr="Head-on-portrait-of-per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5600" y="1341438"/>
            <a:ext cx="3248025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Rectangle 7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The Vertebrates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4663" y="115888"/>
            <a:ext cx="4546600" cy="936625"/>
          </a:xfrm>
        </p:spPr>
        <p:txBody>
          <a:bodyPr/>
          <a:lstStyle/>
          <a:p>
            <a:pPr eaLnBrk="1" hangingPunct="1"/>
            <a:r>
              <a:rPr lang="en-GB" smtClean="0"/>
              <a:t>Classification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125538"/>
            <a:ext cx="8208963" cy="194310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GB" sz="2800" smtClean="0"/>
              <a:t>What is classification?</a:t>
            </a:r>
          </a:p>
          <a:p>
            <a:pPr lvl="1" eaLnBrk="1" hangingPunct="1"/>
            <a:r>
              <a:rPr lang="en-GB" sz="2400" smtClean="0"/>
              <a:t>Organising living things into groups:</a:t>
            </a:r>
          </a:p>
          <a:p>
            <a:pPr marL="1970088" lvl="2" eaLnBrk="1" hangingPunct="1"/>
            <a:r>
              <a:rPr lang="en-GB" sz="2400" smtClean="0"/>
              <a:t>Anatomy</a:t>
            </a:r>
          </a:p>
          <a:p>
            <a:pPr marL="1970088" lvl="2" eaLnBrk="1" hangingPunct="1"/>
            <a:r>
              <a:rPr lang="en-GB" sz="2400" smtClean="0"/>
              <a:t>Genetics</a:t>
            </a:r>
          </a:p>
          <a:p>
            <a:pPr eaLnBrk="1" hangingPunct="1"/>
            <a:endParaRPr lang="en-GB" sz="2800" i="1" smtClean="0"/>
          </a:p>
        </p:txBody>
      </p:sp>
      <p:pic>
        <p:nvPicPr>
          <p:cNvPr id="4100" name="Picture 5" descr="Horseshoe-crab-walking-on-sea-be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0113" y="3429000"/>
            <a:ext cx="4103687" cy="276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6"/>
          <p:cNvSpPr txBox="1">
            <a:spLocks noChangeArrowheads="1"/>
          </p:cNvSpPr>
          <p:nvPr/>
        </p:nvSpPr>
        <p:spPr bwMode="auto">
          <a:xfrm>
            <a:off x="5183188" y="3933825"/>
            <a:ext cx="3781425" cy="1497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>
                <a:solidFill>
                  <a:schemeClr val="bg1"/>
                </a:solidFill>
              </a:rPr>
              <a:t>Horseshoe crab</a:t>
            </a:r>
            <a:endParaRPr lang="en-GB" b="0">
              <a:solidFill>
                <a:schemeClr val="bg1"/>
              </a:solidFill>
            </a:endParaRPr>
          </a:p>
          <a:p>
            <a:pPr algn="l"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Anatomically -  looks like a crab</a:t>
            </a:r>
          </a:p>
          <a:p>
            <a:pPr algn="l"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Genetically - more closely related to spiders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87450" y="1196975"/>
            <a:ext cx="6840538" cy="863600"/>
          </a:xfrm>
        </p:spPr>
        <p:txBody>
          <a:bodyPr/>
          <a:lstStyle/>
          <a:p>
            <a:pPr algn="ctr" eaLnBrk="1" hangingPunct="1">
              <a:buFontTx/>
              <a:buNone/>
            </a:pPr>
            <a:r>
              <a:rPr lang="en-GB" sz="4000" smtClean="0"/>
              <a:t>Why classify organisms?</a:t>
            </a:r>
            <a:endParaRPr lang="en-GB" sz="4000" i="1" smtClean="0"/>
          </a:p>
        </p:txBody>
      </p:sp>
      <p:pic>
        <p:nvPicPr>
          <p:cNvPr id="5123" name="Picture 4" descr="Blue-whale-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636838"/>
            <a:ext cx="4032250" cy="2741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555875" y="5624513"/>
            <a:ext cx="4032250" cy="396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>
                <a:solidFill>
                  <a:schemeClr val="bg1"/>
                </a:solidFill>
              </a:rPr>
              <a:t>Blue whale - MAMMAL</a:t>
            </a: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341438"/>
            <a:ext cx="8135938" cy="2232025"/>
          </a:xfrm>
        </p:spPr>
        <p:txBody>
          <a:bodyPr>
            <a:normAutofit fontScale="85000" lnSpcReduction="10000"/>
          </a:bodyPr>
          <a:lstStyle/>
          <a:p>
            <a:pPr eaLnBrk="1" hangingPunct="1">
              <a:buFontTx/>
              <a:buNone/>
            </a:pPr>
            <a:r>
              <a:rPr lang="en-GB" sz="2800" b="1" smtClean="0"/>
              <a:t>Why classify organisms?</a:t>
            </a:r>
          </a:p>
          <a:p>
            <a:pPr eaLnBrk="1" hangingPunct="1"/>
            <a:r>
              <a:rPr lang="en-GB" smtClean="0"/>
              <a:t>Helps others understand which species you are talking about</a:t>
            </a:r>
          </a:p>
          <a:p>
            <a:pPr eaLnBrk="1" hangingPunct="1"/>
            <a:r>
              <a:rPr lang="en-GB" smtClean="0"/>
              <a:t>Can group species based on shared characteristics</a:t>
            </a:r>
          </a:p>
          <a:p>
            <a:pPr eaLnBrk="1" hangingPunct="1"/>
            <a:r>
              <a:rPr lang="en-GB" smtClean="0"/>
              <a:t>To study phylogeny – how related species are</a:t>
            </a:r>
            <a:endParaRPr lang="en-GB" sz="2800" i="1" smtClean="0"/>
          </a:p>
        </p:txBody>
      </p:sp>
      <p:pic>
        <p:nvPicPr>
          <p:cNvPr id="6147" name="Picture 4" descr="Emperor-pengui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4103688"/>
            <a:ext cx="3384550" cy="221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Text Box 5"/>
          <p:cNvSpPr txBox="1">
            <a:spLocks noChangeArrowheads="1"/>
          </p:cNvSpPr>
          <p:nvPr/>
        </p:nvSpPr>
        <p:spPr bwMode="auto">
          <a:xfrm>
            <a:off x="468313" y="6308725"/>
            <a:ext cx="324008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</a:rPr>
              <a:t>Emperor penguin - BIRD</a:t>
            </a:r>
          </a:p>
        </p:txBody>
      </p:sp>
      <p:pic>
        <p:nvPicPr>
          <p:cNvPr id="6149" name="Picture 6" descr="Dusky-dolphin-leap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625" y="4129088"/>
            <a:ext cx="2879725" cy="213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Text Box 7"/>
          <p:cNvSpPr txBox="1">
            <a:spLocks noChangeArrowheads="1"/>
          </p:cNvSpPr>
          <p:nvPr/>
        </p:nvSpPr>
        <p:spPr bwMode="auto">
          <a:xfrm>
            <a:off x="5508625" y="6308725"/>
            <a:ext cx="3024188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>
                <a:solidFill>
                  <a:schemeClr val="bg1"/>
                </a:solidFill>
              </a:rPr>
              <a:t>Dusky dolphin - MAMMAL</a:t>
            </a:r>
          </a:p>
        </p:txBody>
      </p:sp>
      <p:sp>
        <p:nvSpPr>
          <p:cNvPr id="6151" name="Rectangle 8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96975"/>
            <a:ext cx="8280400" cy="1223963"/>
          </a:xfrm>
        </p:spPr>
        <p:txBody>
          <a:bodyPr/>
          <a:lstStyle/>
          <a:p>
            <a:pPr eaLnBrk="1" hangingPunct="1"/>
            <a:r>
              <a:rPr lang="en-GB" sz="2800" smtClean="0"/>
              <a:t>Linnaean classification</a:t>
            </a:r>
          </a:p>
          <a:p>
            <a:pPr lvl="1" eaLnBrk="1" hangingPunct="1"/>
            <a:r>
              <a:rPr lang="en-GB" sz="2400" smtClean="0"/>
              <a:t>Genus and species,</a:t>
            </a:r>
            <a:r>
              <a:rPr lang="en-GB" sz="2400" i="1" smtClean="0"/>
              <a:t> </a:t>
            </a:r>
            <a:r>
              <a:rPr lang="en-GB" sz="2400" smtClean="0"/>
              <a:t>e.g. </a:t>
            </a:r>
            <a:r>
              <a:rPr lang="en-GB" sz="2400" i="1" smtClean="0"/>
              <a:t>Homo sapiens</a:t>
            </a:r>
          </a:p>
        </p:txBody>
      </p:sp>
      <p:pic>
        <p:nvPicPr>
          <p:cNvPr id="7171" name="Picture 5" descr="African-lio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63713" y="2724150"/>
            <a:ext cx="2465387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6" descr="Bengal-tiger-walk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724150"/>
            <a:ext cx="2578100" cy="387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3" name="Text Box 7"/>
          <p:cNvSpPr txBox="1">
            <a:spLocks noChangeArrowheads="1"/>
          </p:cNvSpPr>
          <p:nvPr/>
        </p:nvSpPr>
        <p:spPr bwMode="auto">
          <a:xfrm>
            <a:off x="36513" y="3860800"/>
            <a:ext cx="1727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2000" b="0" i="1">
                <a:solidFill>
                  <a:schemeClr val="bg1"/>
                </a:solidFill>
              </a:rPr>
              <a:t>Panthera leo</a:t>
            </a:r>
          </a:p>
        </p:txBody>
      </p:sp>
      <p:sp>
        <p:nvSpPr>
          <p:cNvPr id="7174" name="Text Box 8"/>
          <p:cNvSpPr txBox="1">
            <a:spLocks noChangeArrowheads="1"/>
          </p:cNvSpPr>
          <p:nvPr/>
        </p:nvSpPr>
        <p:spPr bwMode="auto">
          <a:xfrm>
            <a:off x="7235825" y="3860800"/>
            <a:ext cx="19081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GB" sz="2000" b="0" i="1">
                <a:solidFill>
                  <a:schemeClr val="bg1"/>
                </a:solidFill>
              </a:rPr>
              <a:t>Panthera tigris</a:t>
            </a:r>
          </a:p>
        </p:txBody>
      </p:sp>
      <p:sp>
        <p:nvSpPr>
          <p:cNvPr id="7175" name="Rectangle 9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28775"/>
            <a:ext cx="8686800" cy="4679950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GB" sz="2000" dirty="0" smtClean="0"/>
              <a:t>Genus and species are the tip of the iceberg</a:t>
            </a:r>
          </a:p>
          <a:p>
            <a:pPr eaLnBrk="1" hangingPunct="1"/>
            <a:endParaRPr lang="en-GB" sz="2000" dirty="0" smtClean="0"/>
          </a:p>
          <a:p>
            <a:pPr eaLnBrk="1" hangingPunct="1"/>
            <a:r>
              <a:rPr lang="en-GB" sz="2000" dirty="0" smtClean="0"/>
              <a:t>There are many different levels in the classification hierarchy</a:t>
            </a:r>
          </a:p>
          <a:p>
            <a:pPr eaLnBrk="1" hangingPunct="1"/>
            <a:endParaRPr lang="en-GB" sz="2000" dirty="0" smtClean="0"/>
          </a:p>
          <a:p>
            <a:pPr eaLnBrk="1" hangingPunct="1"/>
            <a:r>
              <a:rPr lang="en-GB" sz="2000" dirty="0" smtClean="0"/>
              <a:t>Top level is the 5 </a:t>
            </a:r>
            <a:r>
              <a:rPr lang="en-GB" sz="2000" b="1" dirty="0" smtClean="0"/>
              <a:t>Kingdoms</a:t>
            </a:r>
            <a:r>
              <a:rPr lang="en-GB" sz="2000" dirty="0" smtClean="0"/>
              <a:t>:</a:t>
            </a:r>
          </a:p>
          <a:p>
            <a:pPr eaLnBrk="1" hangingPunct="1"/>
            <a:endParaRPr lang="en-GB" sz="2000" dirty="0" smtClean="0"/>
          </a:p>
          <a:p>
            <a:pPr lvl="1" eaLnBrk="1" hangingPunct="1"/>
            <a:r>
              <a:rPr lang="en-GB" b="1" dirty="0" err="1" smtClean="0"/>
              <a:t>Protists</a:t>
            </a:r>
            <a:r>
              <a:rPr lang="en-GB" b="1" dirty="0" smtClean="0"/>
              <a:t> 		</a:t>
            </a:r>
            <a:r>
              <a:rPr lang="en-GB" dirty="0" smtClean="0"/>
              <a:t>(e.g. amoebae, algae)</a:t>
            </a:r>
            <a:endParaRPr lang="en-GB" b="1" dirty="0" smtClean="0"/>
          </a:p>
          <a:p>
            <a:pPr lvl="1" eaLnBrk="1" hangingPunct="1"/>
            <a:r>
              <a:rPr lang="en-GB" b="1" dirty="0" smtClean="0"/>
              <a:t>Bacteria 	</a:t>
            </a:r>
            <a:r>
              <a:rPr lang="en-GB" dirty="0" smtClean="0"/>
              <a:t>(e.g. bacteria, </a:t>
            </a:r>
            <a:r>
              <a:rPr lang="en-GB" dirty="0" err="1" smtClean="0"/>
              <a:t>archaebacteria</a:t>
            </a:r>
            <a:r>
              <a:rPr lang="en-GB" dirty="0" smtClean="0"/>
              <a:t>)</a:t>
            </a:r>
            <a:endParaRPr lang="en-GB" b="1" dirty="0" smtClean="0"/>
          </a:p>
          <a:p>
            <a:pPr lvl="1" eaLnBrk="1" hangingPunct="1"/>
            <a:r>
              <a:rPr lang="en-GB" b="1" dirty="0" smtClean="0"/>
              <a:t>Fungi		 </a:t>
            </a:r>
          </a:p>
          <a:p>
            <a:pPr lvl="1" eaLnBrk="1" hangingPunct="1"/>
            <a:r>
              <a:rPr lang="en-GB" b="1" dirty="0" smtClean="0"/>
              <a:t>Plants</a:t>
            </a:r>
          </a:p>
          <a:p>
            <a:pPr lvl="1" eaLnBrk="1" hangingPunct="1"/>
            <a:r>
              <a:rPr lang="en-GB" b="1" dirty="0" smtClean="0"/>
              <a:t>Animals</a:t>
            </a:r>
          </a:p>
        </p:txBody>
      </p:sp>
      <p:sp>
        <p:nvSpPr>
          <p:cNvPr id="8195" name="Rectangle 6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1989138"/>
            <a:ext cx="4392613" cy="3671887"/>
          </a:xfrm>
        </p:spPr>
        <p:txBody>
          <a:bodyPr>
            <a:normAutofit fontScale="70000" lnSpcReduction="20000"/>
          </a:bodyPr>
          <a:lstStyle/>
          <a:p>
            <a:pPr eaLnBrk="1" hangingPunct="1"/>
            <a:r>
              <a:rPr lang="en-GB" smtClean="0"/>
              <a:t>~ 1.26 million animal species</a:t>
            </a:r>
          </a:p>
          <a:p>
            <a:pPr eaLnBrk="1" hangingPunct="1"/>
            <a:endParaRPr lang="en-GB" smtClean="0"/>
          </a:p>
          <a:p>
            <a:pPr eaLnBrk="1" hangingPunct="1"/>
            <a:r>
              <a:rPr lang="en-GB" b="1" smtClean="0"/>
              <a:t>Vertebrates</a:t>
            </a:r>
            <a:r>
              <a:rPr lang="en-GB" smtClean="0"/>
              <a:t> and </a:t>
            </a:r>
            <a:r>
              <a:rPr lang="en-GB" b="1" smtClean="0"/>
              <a:t>invertebrates</a:t>
            </a:r>
          </a:p>
          <a:p>
            <a:pPr eaLnBrk="1" hangingPunct="1"/>
            <a:endParaRPr lang="en-GB" b="1" smtClean="0"/>
          </a:p>
          <a:p>
            <a:pPr eaLnBrk="1" hangingPunct="1"/>
            <a:r>
              <a:rPr lang="en-GB" smtClean="0"/>
              <a:t>~ 1.2 million are </a:t>
            </a:r>
            <a:r>
              <a:rPr lang="en-GB" b="1" smtClean="0"/>
              <a:t>invertebrates </a:t>
            </a:r>
          </a:p>
          <a:p>
            <a:pPr eaLnBrk="1" hangingPunct="1">
              <a:buFontTx/>
              <a:buNone/>
            </a:pPr>
            <a:r>
              <a:rPr lang="en-GB" smtClean="0"/>
              <a:t>	(e.g. insects, crustaceans)</a:t>
            </a:r>
            <a:endParaRPr lang="en-GB" b="1" smtClean="0"/>
          </a:p>
          <a:p>
            <a:pPr eaLnBrk="1" hangingPunct="1"/>
            <a:endParaRPr lang="en-GB" smtClean="0"/>
          </a:p>
          <a:p>
            <a:pPr eaLnBrk="1" hangingPunct="1"/>
            <a:r>
              <a:rPr lang="en-GB" smtClean="0"/>
              <a:t>~ 60,000 are </a:t>
            </a:r>
            <a:r>
              <a:rPr lang="en-GB" b="1" smtClean="0"/>
              <a:t>vertebrates</a:t>
            </a:r>
          </a:p>
        </p:txBody>
      </p:sp>
      <p:sp>
        <p:nvSpPr>
          <p:cNvPr id="9219" name="Rectangle 5"/>
          <p:cNvSpPr>
            <a:spLocks noChangeArrowheads="1"/>
          </p:cNvSpPr>
          <p:nvPr/>
        </p:nvSpPr>
        <p:spPr bwMode="auto">
          <a:xfrm>
            <a:off x="179388" y="836613"/>
            <a:ext cx="4321175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2800">
                <a:solidFill>
                  <a:schemeClr val="bg1"/>
                </a:solidFill>
              </a:rPr>
              <a:t>Kingdom Animalia</a:t>
            </a:r>
          </a:p>
        </p:txBody>
      </p:sp>
      <p:pic>
        <p:nvPicPr>
          <p:cNvPr id="9220" name="Picture 6" descr="Great-white-shark-swimming-anterior-vie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4030663"/>
            <a:ext cx="3095625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Text Box 8"/>
          <p:cNvSpPr txBox="1">
            <a:spLocks noChangeArrowheads="1"/>
          </p:cNvSpPr>
          <p:nvPr/>
        </p:nvSpPr>
        <p:spPr bwMode="auto">
          <a:xfrm>
            <a:off x="5364163" y="6232525"/>
            <a:ext cx="3168650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Great white shark VERTEBRATE</a:t>
            </a:r>
          </a:p>
        </p:txBody>
      </p:sp>
      <p:pic>
        <p:nvPicPr>
          <p:cNvPr id="9222" name="Picture 9" descr="Monarch-butterfly-resting-on-a-flowering-plan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163" y="1125538"/>
            <a:ext cx="3095625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 Box 10"/>
          <p:cNvSpPr txBox="1">
            <a:spLocks noChangeArrowheads="1"/>
          </p:cNvSpPr>
          <p:nvPr/>
        </p:nvSpPr>
        <p:spPr bwMode="auto">
          <a:xfrm>
            <a:off x="5364163" y="3213100"/>
            <a:ext cx="30956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Monarch butterfly INVERTEBRATE</a:t>
            </a:r>
          </a:p>
        </p:txBody>
      </p:sp>
      <p:sp>
        <p:nvSpPr>
          <p:cNvPr id="9224" name="Rectangle 14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5111750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000" b="1" smtClean="0"/>
              <a:t>INVERTEBRATES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No spinal column (also called backbone)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No internal skeleton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000" b="1" smtClean="0"/>
              <a:t>VERTEBRATES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Have a spinal column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Have an internal skeleton</a:t>
            </a:r>
          </a:p>
          <a:p>
            <a:pPr eaLnBrk="1" hangingPunct="1">
              <a:lnSpc>
                <a:spcPct val="90000"/>
              </a:lnSpc>
            </a:pPr>
            <a:endParaRPr lang="en-GB" sz="200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n-GB" sz="2000" smtClean="0"/>
              <a:t>Vertebrates are divided into five groups: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Fish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Amphibians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Reptiles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Birds</a:t>
            </a:r>
          </a:p>
          <a:p>
            <a:pPr eaLnBrk="1" hangingPunct="1">
              <a:lnSpc>
                <a:spcPct val="90000"/>
              </a:lnSpc>
            </a:pPr>
            <a:r>
              <a:rPr lang="en-GB" sz="2000" smtClean="0"/>
              <a:t>Mammals</a:t>
            </a:r>
          </a:p>
          <a:p>
            <a:pPr eaLnBrk="1" hangingPunct="1">
              <a:lnSpc>
                <a:spcPct val="90000"/>
              </a:lnSpc>
            </a:pPr>
            <a:endParaRPr lang="en-GB" sz="2000" smtClean="0"/>
          </a:p>
        </p:txBody>
      </p:sp>
      <p:pic>
        <p:nvPicPr>
          <p:cNvPr id="10243" name="Picture 4" descr="Seven-spot-ladybir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5963" y="1196975"/>
            <a:ext cx="3097212" cy="209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4" name="Text Box 5"/>
          <p:cNvSpPr txBox="1">
            <a:spLocks noChangeArrowheads="1"/>
          </p:cNvSpPr>
          <p:nvPr/>
        </p:nvSpPr>
        <p:spPr bwMode="auto">
          <a:xfrm>
            <a:off x="5651500" y="3357563"/>
            <a:ext cx="3311525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Seven-spot ladybird INVERTEBRATE</a:t>
            </a:r>
          </a:p>
        </p:txBody>
      </p:sp>
      <p:pic>
        <p:nvPicPr>
          <p:cNvPr id="10245" name="Picture 6" descr="Male-purple-frog-calli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4160838"/>
            <a:ext cx="3095625" cy="200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Text Box 7"/>
          <p:cNvSpPr txBox="1">
            <a:spLocks noChangeArrowheads="1"/>
          </p:cNvSpPr>
          <p:nvPr/>
        </p:nvSpPr>
        <p:spPr bwMode="auto">
          <a:xfrm>
            <a:off x="6156325" y="6243638"/>
            <a:ext cx="2376488" cy="641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0">
                <a:solidFill>
                  <a:schemeClr val="bg1"/>
                </a:solidFill>
              </a:rPr>
              <a:t>Purple frog VERTEBRATE</a:t>
            </a:r>
          </a:p>
        </p:txBody>
      </p:sp>
      <p:sp>
        <p:nvSpPr>
          <p:cNvPr id="10247" name="Rectangle 9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Classification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4330700" cy="4176712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lnSpc>
                <a:spcPct val="90000"/>
              </a:lnSpc>
            </a:pPr>
            <a:r>
              <a:rPr lang="en-GB" smtClean="0"/>
              <a:t>Produce milk from mammary glands to feed young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Maintain constant body temperature (warm-blooded)</a:t>
            </a:r>
          </a:p>
          <a:p>
            <a:pPr eaLnBrk="1" hangingPunct="1">
              <a:lnSpc>
                <a:spcPct val="90000"/>
              </a:lnSpc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Covering of hair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en-GB" smtClean="0"/>
          </a:p>
          <a:p>
            <a:pPr eaLnBrk="1" hangingPunct="1">
              <a:lnSpc>
                <a:spcPct val="90000"/>
              </a:lnSpc>
            </a:pPr>
            <a:r>
              <a:rPr lang="en-GB" smtClean="0"/>
              <a:t>Give birth to live young</a:t>
            </a:r>
          </a:p>
        </p:txBody>
      </p:sp>
      <p:sp>
        <p:nvSpPr>
          <p:cNvPr id="11267" name="Rectangle 7"/>
          <p:cNvSpPr>
            <a:spLocks noChangeArrowheads="1"/>
          </p:cNvSpPr>
          <p:nvPr/>
        </p:nvSpPr>
        <p:spPr bwMode="auto">
          <a:xfrm>
            <a:off x="0" y="836613"/>
            <a:ext cx="6192838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Mammals</a:t>
            </a:r>
          </a:p>
        </p:txBody>
      </p:sp>
      <p:pic>
        <p:nvPicPr>
          <p:cNvPr id="11268" name="Picture 11" descr="Female-stump-tailed-macaque-suckling-you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9700" y="1773238"/>
            <a:ext cx="3065463" cy="459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9" name="Rectangle 12"/>
          <p:cNvSpPr>
            <a:spLocks noChangeArrowheads="1"/>
          </p:cNvSpPr>
          <p:nvPr/>
        </p:nvSpPr>
        <p:spPr bwMode="auto">
          <a:xfrm>
            <a:off x="4284663" y="115888"/>
            <a:ext cx="454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GB" sz="3200">
                <a:solidFill>
                  <a:schemeClr val="bg1"/>
                </a:solidFill>
              </a:rPr>
              <a:t>The Vertebrates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1048</Words>
  <Application>Microsoft Office PowerPoint</Application>
  <PresentationFormat>On-screen Show (4:3)</PresentationFormat>
  <Paragraphs>187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Classification</vt:lpstr>
      <vt:lpstr>Classification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Classification</dc:title>
  <dc:creator>Archana Matela</dc:creator>
  <cp:lastModifiedBy>archana matela</cp:lastModifiedBy>
  <cp:revision>3</cp:revision>
  <dcterms:created xsi:type="dcterms:W3CDTF">2006-08-16T00:00:00Z</dcterms:created>
  <dcterms:modified xsi:type="dcterms:W3CDTF">2011-08-02T06:44:30Z</dcterms:modified>
</cp:coreProperties>
</file>